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409" r:id="rId3"/>
    <p:sldId id="415" r:id="rId4"/>
    <p:sldId id="412" r:id="rId6"/>
    <p:sldId id="417" r:id="rId7"/>
    <p:sldId id="419" r:id="rId8"/>
    <p:sldId id="418" r:id="rId9"/>
    <p:sldId id="421" r:id="rId10"/>
    <p:sldId id="422" r:id="rId11"/>
    <p:sldId id="423" r:id="rId12"/>
    <p:sldId id="436" r:id="rId13"/>
    <p:sldId id="424" r:id="rId14"/>
    <p:sldId id="425" r:id="rId15"/>
    <p:sldId id="426" r:id="rId16"/>
    <p:sldId id="427" r:id="rId17"/>
    <p:sldId id="431" r:id="rId18"/>
    <p:sldId id="428" r:id="rId19"/>
    <p:sldId id="429" r:id="rId20"/>
    <p:sldId id="437" r:id="rId21"/>
    <p:sldId id="432" r:id="rId22"/>
    <p:sldId id="43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2" d="100"/>
          <a:sy n="92" d="100"/>
        </p:scale>
        <p:origin x="156" y="354"/>
      </p:cViewPr>
      <p:guideLst>
        <p:guide orient="horz" pos="2216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>
                <a:solidFill>
                  <a:srgbClr val="000000"/>
                </a:solidFill>
                <a:latin typeface="Calibri" panose="020F0502020204030204" charset="0"/>
              </a:rPr>
            </a:fld>
            <a:endParaRPr lang="zh-CN" altLang="en-US" sz="1200" dirty="0">
              <a:solidFill>
                <a:srgbClr val="000000"/>
              </a:solidFill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audio1.wav"/><Relationship Id="rId3" Type="http://schemas.openxmlformats.org/officeDocument/2006/relationships/tags" Target="../tags/tag6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组合 1"/>
          <p:cNvGrpSpPr/>
          <p:nvPr/>
        </p:nvGrpSpPr>
        <p:grpSpPr>
          <a:xfrm>
            <a:off x="-244838" y="470095"/>
            <a:ext cx="8319498" cy="3364865"/>
            <a:chOff x="6197581" y="-2037407"/>
            <a:chExt cx="8318515" cy="3628820"/>
          </a:xfrm>
        </p:grpSpPr>
        <p:sp>
          <p:nvSpPr>
            <p:cNvPr id="8" name="标题 28"/>
            <p:cNvSpPr txBox="1"/>
            <p:nvPr/>
          </p:nvSpPr>
          <p:spPr>
            <a:xfrm>
              <a:off x="6979404" y="172957"/>
              <a:ext cx="7024261" cy="132588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7200" b="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000" b="1" i="0" u="none" strike="noStrike" kern="1200" cap="none" spc="500" normalizeH="0" baseline="0" noProof="0" dirty="0">
                  <a:ln>
                    <a:noFill/>
                  </a:ln>
                  <a:solidFill>
                    <a:srgbClr val="1801FD"/>
                  </a:solidFill>
                  <a:effectLst/>
                  <a:uLnTx/>
                  <a:uFillTx/>
                  <a:latin typeface="Century Gothic" panose="020B0502020202020204" pitchFamily="34" charset="0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 </a:t>
              </a:r>
              <a:r>
                <a:rPr kumimoji="0" lang="zh-CN" altLang="en-US" sz="6000" b="1" i="0" u="none" strike="noStrike" kern="1200" cap="none" spc="500" normalizeH="0" baseline="0" noProof="0" dirty="0">
                  <a:ln>
                    <a:noFill/>
                  </a:ln>
                  <a:solidFill>
                    <a:srgbClr val="1801FD"/>
                  </a:solidFill>
                  <a:effectLst/>
                  <a:uLnTx/>
                  <a:uFillTx/>
                  <a:latin typeface="Century Gothic" panose="020B0502020202020204" pitchFamily="34" charset="0"/>
                  <a:ea typeface="黑体" panose="02010609060101010101" pitchFamily="49" charset="-122"/>
                  <a:cs typeface="黑体" panose="02010609060101010101" pitchFamily="49" charset="-122"/>
                  <a:sym typeface="+mn-ea"/>
                </a:rPr>
                <a:t>枫树上的喜鹊</a:t>
              </a:r>
              <a:endParaRPr kumimoji="0" lang="zh-CN" altLang="zh-CN" sz="6000" b="1" i="0" u="none" strike="noStrike" kern="1200" cap="none" spc="500" normalizeH="0" baseline="0" noProof="0" dirty="0">
                <a:ln>
                  <a:noFill/>
                </a:ln>
                <a:solidFill>
                  <a:srgbClr val="1801FD"/>
                </a:solidFill>
                <a:effectLst/>
                <a:uLnTx/>
                <a:uFillTx/>
                <a:latin typeface="Century Gothic" panose="020B0502020202020204" pitchFamily="34" charset="0"/>
                <a:ea typeface="黑体" panose="02010609060101010101" pitchFamily="49" charset="-122"/>
                <a:cs typeface="黑体" panose="02010609060101010101" pitchFamily="49" charset="-122"/>
                <a:sym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979537" y="629785"/>
              <a:ext cx="869286" cy="86928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6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9</a:t>
              </a:r>
              <a:endPara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20486" name="副标题 2"/>
            <p:cNvSpPr txBox="1"/>
            <p:nvPr/>
          </p:nvSpPr>
          <p:spPr>
            <a:xfrm>
              <a:off x="6197581" y="-2037407"/>
              <a:ext cx="4426062" cy="9108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/>
            <a:lstStyle/>
            <a:p>
              <a:pPr algn="ctr">
                <a:spcBef>
                  <a:spcPct val="20000"/>
                </a:spcBef>
              </a:pPr>
              <a:r>
                <a:rPr lang="zh-CN" altLang="en-US" sz="3200" b="1" dirty="0">
                  <a:solidFill>
                    <a:srgbClr val="1801F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部编版二年级下册</a:t>
              </a:r>
              <a:endParaRPr lang="zh-CN" altLang="en-US" sz="3200" b="1" dirty="0">
                <a:solidFill>
                  <a:srgbClr val="1801F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7354454" y="1574665"/>
              <a:ext cx="7161642" cy="16748"/>
            </a:xfrm>
            <a:prstGeom prst="line">
              <a:avLst/>
            </a:prstGeom>
            <a:ln w="63500" cmpd="thickThin">
              <a:solidFill>
                <a:srgbClr val="001FDB">
                  <a:alpha val="70000"/>
                </a:srgb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2300" y="657225"/>
            <a:ext cx="11010900" cy="2653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30000"/>
              </a:lnSpc>
              <a:defRPr/>
            </a:pP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我看见喜鹊阿姨站在窝边，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教喜鹊弟弟唱歌，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教他们做游戏，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教他们学自己发明的拼音字母</a:t>
            </a:r>
            <a:r>
              <a:rPr lang="en-US" altLang="zh-CN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265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181850" y="2675255"/>
            <a:ext cx="1299845" cy="48577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291830" y="2675255"/>
            <a:ext cx="21729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省略号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2261870" y="3415030"/>
            <a:ext cx="4835525" cy="1358900"/>
          </a:xfrm>
          <a:prstGeom prst="cloudCallout">
            <a:avLst>
              <a:gd name="adj1" fmla="val 53112"/>
              <a:gd name="adj2" fmla="val -60126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喜鹊阿姨还会教喜鹊弟弟什么呢？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98588" y="5292725"/>
            <a:ext cx="8842375" cy="6477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她还会教喜鹊弟弟跳舞、飞翔、捉虫子等。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1" grpId="0" bldLvl="0" animBg="1"/>
      <p:bldP spid="1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1920"/>
            <a:ext cx="12069445" cy="6859270"/>
          </a:xfrm>
          <a:prstGeom prst="rect">
            <a:avLst/>
          </a:prstGeom>
        </p:spPr>
      </p:pic>
      <p:sp>
        <p:nvSpPr>
          <p:cNvPr id="4" name="椭圆形标注 3"/>
          <p:cNvSpPr/>
          <p:nvPr/>
        </p:nvSpPr>
        <p:spPr>
          <a:xfrm>
            <a:off x="4784090" y="167640"/>
            <a:ext cx="6120130" cy="1202055"/>
          </a:xfrm>
          <a:prstGeom prst="wedgeEllipseCallout">
            <a:avLst>
              <a:gd name="adj1" fmla="val -48412"/>
              <a:gd name="adj2" fmla="val 4033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436870" y="414655"/>
            <a:ext cx="4814888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鹊，鹊，鹊</a:t>
            </a: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6566535" y="3300730"/>
            <a:ext cx="5399088" cy="2159000"/>
          </a:xfrm>
          <a:prstGeom prst="cloudCallout">
            <a:avLst>
              <a:gd name="adj1" fmla="val -20608"/>
              <a:gd name="adj2" fmla="val -9043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8"/>
          <p:cNvSpPr>
            <a:spLocks noChangeArrowheads="1"/>
          </p:cNvSpPr>
          <p:nvPr/>
        </p:nvSpPr>
        <p:spPr bwMode="auto">
          <a:xfrm>
            <a:off x="7357110" y="3940810"/>
            <a:ext cx="43021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“鹊！鹊！鹊！”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57745" y="1508125"/>
            <a:ext cx="439547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</a:rPr>
              <a:t>你能读懂喜鹊阿姨和喜鹊弟弟的对话吗?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1"/>
          <p:cNvSpPr txBox="1"/>
          <p:nvPr/>
        </p:nvSpPr>
        <p:spPr>
          <a:xfrm>
            <a:off x="298450" y="1675130"/>
            <a:ext cx="11188065" cy="25285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“</a:t>
            </a:r>
            <a:r>
              <a:rPr lang="zh-CN" altLang="en-US" sz="4400" b="1" dirty="0">
                <a:solidFill>
                  <a:srgbClr val="1801FD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鹊！鹊！鹊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！”喜鹊阿姨教道。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我知道，这便是</a:t>
            </a:r>
            <a:r>
              <a:rPr lang="en-US" altLang="zh-CN" sz="44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ɑ</a:t>
            </a:r>
            <a:r>
              <a:rPr lang="zh-CN" altLang="en-US" sz="44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、ｏ、ｅ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喜鹊弟弟也跟着学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:“</a:t>
            </a:r>
            <a:r>
              <a:rPr lang="zh-CN" altLang="en-US" sz="4400" b="1" dirty="0">
                <a:solidFill>
                  <a:srgbClr val="1801FD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鹊，鹊，鹊</a:t>
            </a:r>
            <a:r>
              <a:rPr lang="en-US" altLang="zh-CN" sz="4400" b="1" dirty="0">
                <a:solidFill>
                  <a:srgbClr val="1801FD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36283" y="817245"/>
            <a:ext cx="10718800" cy="27000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>
            <a:spAutoFit/>
          </a:bodyPr>
          <a:lstStyle/>
          <a:p>
            <a:pPr defTabSz="1219200">
              <a:lnSpc>
                <a:spcPct val="130000"/>
              </a:lnSpc>
            </a:pPr>
            <a:r>
              <a:rPr lang="zh-CN" altLang="en-US" sz="43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今天早上，太阳从渡口对岸山冈后面升上来了，我看见喜鹊阿姨站在窝边，指着上升的太阳，问喜鹊弟弟：</a:t>
            </a:r>
            <a:r>
              <a:rPr lang="en-US" altLang="zh-CN" sz="43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43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鹊</a:t>
            </a:r>
            <a:r>
              <a:rPr lang="en-US" altLang="zh-CN" sz="43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 </a:t>
            </a:r>
            <a:r>
              <a:rPr lang="zh-CN" altLang="en-US" sz="43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鹊鹊鹊？</a:t>
            </a:r>
            <a:r>
              <a:rPr lang="en-US" altLang="zh-CN" sz="43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zh-CN" altLang="en-US" sz="43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6600" y="3794760"/>
            <a:ext cx="10509250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200">
              <a:lnSpc>
                <a:spcPct val="130000"/>
              </a:lnSpc>
            </a:pP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4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我懂得，她问话的意思是：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4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看！那是什么？</a:t>
            </a:r>
            <a:r>
              <a:rPr lang="en-US" altLang="zh-CN" sz="4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alt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/>
        </p:nvSpPr>
        <p:spPr bwMode="auto">
          <a:xfrm>
            <a:off x="649605" y="1763395"/>
            <a:ext cx="11110595" cy="19177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455930" indent="-45593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89330" indent="-37973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2730" indent="-30353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2330" indent="-30353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1930" indent="-30353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喜鹊弟弟一齐快乐地回答：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鹊！鹊鹊！鹊鹊鹊！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09320" y="3681095"/>
            <a:ext cx="1014603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我懂得，喜鹊弟弟很快给出了答案：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4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妈妈，那是太阳！太阳升上来了！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alt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1920"/>
            <a:ext cx="12069445" cy="6859270"/>
          </a:xfrm>
          <a:prstGeom prst="rect">
            <a:avLst/>
          </a:prstGeom>
        </p:spPr>
      </p:pic>
      <p:sp>
        <p:nvSpPr>
          <p:cNvPr id="4" name="椭圆形标注 3"/>
          <p:cNvSpPr/>
          <p:nvPr/>
        </p:nvSpPr>
        <p:spPr>
          <a:xfrm>
            <a:off x="4796790" y="155575"/>
            <a:ext cx="4396105" cy="1202055"/>
          </a:xfrm>
          <a:prstGeom prst="wedgeEllipseCallout">
            <a:avLst>
              <a:gd name="adj1" fmla="val -48412"/>
              <a:gd name="adj2" fmla="val 4033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655310" y="525145"/>
            <a:ext cx="22250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“……”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7580630" y="2790825"/>
            <a:ext cx="4488815" cy="2159000"/>
          </a:xfrm>
          <a:prstGeom prst="cloudCallout">
            <a:avLst>
              <a:gd name="adj1" fmla="val -38725"/>
              <a:gd name="adj2" fmla="val -673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712835" y="3420745"/>
            <a:ext cx="222504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“……”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"/>
          <p:cNvSpPr txBox="1">
            <a:spLocks noChangeArrowheads="1"/>
          </p:cNvSpPr>
          <p:nvPr/>
        </p:nvSpPr>
        <p:spPr bwMode="auto">
          <a:xfrm>
            <a:off x="468630" y="1163320"/>
            <a:ext cx="10053320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我看见喜鹊阿姨找了一条虫子回来，站在窝边。喜鹊弟弟一齐叫道：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鹊！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鹊！鹊鹊鹊！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 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    我懂得，他们的意思是：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zh-CN" sz="3200" u="sng"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/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468630" y="3716655"/>
            <a:ext cx="10053320" cy="20612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    喜鹊阿姨把虫子送到喜鹊弟弟嘴里，叫起来：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鹊，鹊，鹊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……”</a:t>
            </a:r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endParaRPr lang="en-US" altLang="zh-CN" sz="3200" b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eaLnBrk="0" hangingPunct="0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    我知道，她是在说：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en-US" altLang="zh-CN" sz="3200" u="sng">
                <a:latin typeface="黑体" panose="02010609060101010101" pitchFamily="49" charset="-122"/>
                <a:ea typeface="黑体" panose="02010609060101010101" pitchFamily="49" charset="-122"/>
              </a:rPr>
              <a:t>                     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3005" y="500380"/>
            <a:ext cx="69418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   </a:t>
            </a:r>
            <a:r>
              <a:rPr lang="zh-CN" altLang="en-US" sz="2400">
                <a:solidFill>
                  <a:srgbClr val="FF0000"/>
                </a:solidFill>
              </a:rPr>
              <a:t>看到下面的情景，你会想到什么？试着写下来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47460" y="2513965"/>
            <a:ext cx="36779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</a:rPr>
              <a:t>妈妈，我要吃！我要吃！</a:t>
            </a:r>
            <a:endParaRPr lang="zh-CN" altLang="en-US" sz="2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76545" y="5015230"/>
            <a:ext cx="39173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吃吧，吃吧，不要着急！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5" name="菱形 4"/>
          <p:cNvSpPr/>
          <p:nvPr/>
        </p:nvSpPr>
        <p:spPr>
          <a:xfrm>
            <a:off x="1019810" y="1336675"/>
            <a:ext cx="163195" cy="194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同心圆 6"/>
          <p:cNvSpPr/>
          <p:nvPr/>
        </p:nvSpPr>
        <p:spPr>
          <a:xfrm>
            <a:off x="1056005" y="603250"/>
            <a:ext cx="277495" cy="2540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菱形 8"/>
          <p:cNvSpPr/>
          <p:nvPr/>
        </p:nvSpPr>
        <p:spPr>
          <a:xfrm>
            <a:off x="1056005" y="3928745"/>
            <a:ext cx="163195" cy="194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419600" y="2475865"/>
            <a:ext cx="5080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sz="3600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pitchFamily="18" charset="0"/>
              </a:rPr>
              <a:t>“我”为什么感到高兴？</a:t>
            </a:r>
            <a:endParaRPr lang="zh-CN" altLang="en-US" sz="3600" b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09800" y="1437005"/>
            <a:ext cx="35090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我真高兴啊</a:t>
            </a:r>
            <a:r>
              <a:rPr lang="en-US" altLang="zh-CN" sz="4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I</a:t>
            </a:r>
            <a:endParaRPr lang="en-US" altLang="zh-CN" sz="44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06220" y="3404870"/>
            <a:ext cx="962787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喜鹊的一家生活得很快乐，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高兴；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仔细观察喜鹊的话，猜到了他们在说什么，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懂得了鸟的语言，这也让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en-US" altLang="zh-CN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320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感到高兴。</a:t>
            </a:r>
            <a:endParaRPr lang="zh-CN" altLang="en-US" sz="320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45030" y="2216785"/>
            <a:ext cx="809053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/>
              <a:t>这节课你有什么收获？</a:t>
            </a:r>
            <a:endParaRPr lang="zh-CN" altLang="en-US" sz="6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4605" y="1540510"/>
            <a:ext cx="861250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4400" b="0">
                <a:latin typeface="Calibri" panose="020F0502020204030204" charset="0"/>
                <a:ea typeface="宋体" panose="02010600030101010101" pitchFamily="2" charset="-122"/>
              </a:rPr>
              <a:t>一、作业</a:t>
            </a:r>
            <a:endParaRPr lang="zh-CN" sz="44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zh-CN" sz="4400" b="0">
                <a:latin typeface="Calibri" panose="020F0502020204030204" charset="0"/>
                <a:ea typeface="宋体" panose="02010600030101010101" pitchFamily="2" charset="-122"/>
              </a:rPr>
              <a:t>把学习课文后的感受写在本子上。</a:t>
            </a:r>
            <a:endParaRPr lang="zh-CN" altLang="en-US" sz="4400" b="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8538210" y="2616200"/>
            <a:ext cx="1871980" cy="7067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渡口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16625" y="4521200"/>
            <a:ext cx="1320800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遮蔽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693150" y="4521200"/>
            <a:ext cx="1289050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绿荫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1738" y="4405313"/>
            <a:ext cx="1320800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懂得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6163" y="2538413"/>
            <a:ext cx="1289050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撑着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03563" y="2616200"/>
            <a:ext cx="2397125" cy="7067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拼音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16625" y="2668588"/>
            <a:ext cx="1289050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山冈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09963" y="4405313"/>
            <a:ext cx="1462088" cy="706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答案</a:t>
            </a:r>
            <a:endParaRPr kumimoji="0" lang="zh-CN" altLang="en-US" sz="4000" b="1" i="0" u="none" strike="noStrike" kern="1200" cap="none" spc="8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96005" y="413384"/>
            <a:ext cx="3840480" cy="119888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ED7D31">
                    <a:lumMod val="40000"/>
                    <a:lumOff val="6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鸽子送信</a:t>
            </a:r>
            <a:endParaRPr kumimoji="0" lang="zh-CN" altLang="en-US" sz="7200" b="1" i="0" u="none" strike="noStrike" kern="1200" cap="none" spc="0" normalizeH="0" baseline="0" noProof="0" dirty="0">
              <a:ln w="22225">
                <a:solidFill>
                  <a:srgbClr val="ED7D31"/>
                </a:solidFill>
                <a:prstDash val="solid"/>
              </a:ln>
              <a:solidFill>
                <a:srgbClr val="ED7D31">
                  <a:lumMod val="40000"/>
                  <a:lumOff val="6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2773045" y="2071688"/>
            <a:ext cx="1995488" cy="1797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754063" y="1915160"/>
            <a:ext cx="1874837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926148" y="4030345"/>
            <a:ext cx="1873250" cy="1687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3173730" y="4113213"/>
            <a:ext cx="1873250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5740400" y="2270760"/>
            <a:ext cx="1873250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8317865" y="2072640"/>
            <a:ext cx="1873250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5740400" y="4113213"/>
            <a:ext cx="1873250" cy="16875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300000">
            <a:off x="8399780" y="4113213"/>
            <a:ext cx="1874838" cy="16859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67610" y="2075815"/>
            <a:ext cx="7936865" cy="193802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20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再     见  ！</a:t>
            </a:r>
            <a:endParaRPr lang="zh-CN" altLang="en-US" sz="120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2"/>
          <p:cNvSpPr txBox="1">
            <a:spLocks noChangeArrowheads="1"/>
          </p:cNvSpPr>
          <p:nvPr/>
        </p:nvSpPr>
        <p:spPr bwMode="auto">
          <a:xfrm>
            <a:off x="1635125" y="2489835"/>
            <a:ext cx="9346565" cy="193802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400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默读</a:t>
            </a:r>
            <a:r>
              <a:rPr lang="en-US" altLang="zh-CN" sz="400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1—4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自然段，</a:t>
            </a:r>
            <a:r>
              <a:rPr sz="400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画出文中带有“我喜欢”的句子，想想“我”喜欢的是什么？</a:t>
            </a:r>
            <a:endParaRPr lang="zh-CN" altLang="en-US" sz="4000">
              <a:solidFill>
                <a:schemeClr val="accent6"/>
              </a:solidFill>
            </a:endParaRPr>
          </a:p>
          <a:p>
            <a:pPr eaLnBrk="0" hangingPunct="0"/>
            <a:endParaRPr lang="zh-CN" altLang="en-US" sz="400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/>
          <p:nvPr/>
        </p:nvSpPr>
        <p:spPr>
          <a:xfrm>
            <a:off x="527050" y="716915"/>
            <a:ext cx="10175875" cy="27482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我们村的渡口旁有一棵枫树，我很喜欢它。它好像一把很大又很高的绿色太阳伞，一直打开着。它的绿荫遮蔽了村里的渡口。枫树上有一个喜鹊的窝，我喜欢极了。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530465" y="716598"/>
            <a:ext cx="2446338" cy="881063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827020" y="2708593"/>
            <a:ext cx="2471738" cy="876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28650" y="2092643"/>
            <a:ext cx="73183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2" name="文本框 11"/>
          <p:cNvSpPr txBox="1"/>
          <p:nvPr/>
        </p:nvSpPr>
        <p:spPr>
          <a:xfrm>
            <a:off x="5808028" y="3296285"/>
            <a:ext cx="5638800" cy="58356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比喻：把枫树比作绿色太阳伞，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等腰三角形 4"/>
          <p:cNvSpPr/>
          <p:nvPr/>
        </p:nvSpPr>
        <p:spPr>
          <a:xfrm>
            <a:off x="3508693" y="2647315"/>
            <a:ext cx="190500" cy="179388"/>
          </a:xfrm>
          <a:prstGeom prst="triangle">
            <a:avLst/>
          </a:prstGeom>
          <a:solidFill>
            <a:srgbClr val="FF00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3967163" y="2647315"/>
            <a:ext cx="190500" cy="179388"/>
          </a:xfrm>
          <a:prstGeom prst="triangle">
            <a:avLst/>
          </a:prstGeom>
          <a:solidFill>
            <a:srgbClr val="FF00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65250" y="4352925"/>
            <a:ext cx="60388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</a:rPr>
              <a:t>“</a:t>
            </a:r>
            <a:r>
              <a:rPr lang="zh-CN" altLang="en-US" sz="3600">
                <a:solidFill>
                  <a:srgbClr val="FF0000"/>
                </a:solidFill>
              </a:rPr>
              <a:t>遮蔽</a:t>
            </a:r>
            <a:r>
              <a:rPr lang="en-US" altLang="zh-CN" sz="3600">
                <a:solidFill>
                  <a:srgbClr val="FF0000"/>
                </a:solidFill>
              </a:rPr>
              <a:t>”</a:t>
            </a:r>
            <a:r>
              <a:rPr lang="zh-CN" altLang="en-US" sz="3600">
                <a:solidFill>
                  <a:srgbClr val="FF0000"/>
                </a:solidFill>
              </a:rPr>
              <a:t>说明了枫树很大很高，它的绿荫把整个渡口遮住了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12" grpId="0" bldLvl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Box 1"/>
          <p:cNvSpPr txBox="1"/>
          <p:nvPr/>
        </p:nvSpPr>
        <p:spPr>
          <a:xfrm>
            <a:off x="747395" y="1783398"/>
            <a:ext cx="10175875" cy="2084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是的，我喜欢站在枫树下，抬头看喜鹊的窝。我常常觉得喜鹊会跟我说话，我像童话书里那样，在心中称呼她喜鹊阿姨。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836545" y="1783715"/>
            <a:ext cx="4159250" cy="87630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598930" y="939165"/>
            <a:ext cx="4098290" cy="103886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62" name="TextBox 1"/>
          <p:cNvSpPr txBox="1"/>
          <p:nvPr/>
        </p:nvSpPr>
        <p:spPr>
          <a:xfrm>
            <a:off x="1000125" y="1143000"/>
            <a:ext cx="9705975" cy="34124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我真是喜欢极了。上个星期天早上，我正要撑着渡船到对岸的树林里去打柴，发现喜鹊阿姨的窝里有六只小喜鹊了。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我真是像童话书里那样，在心中称呼他们喜鹊弟弟。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14337" name="矩形 1"/>
          <p:cNvSpPr>
            <a:spLocks noChangeArrowheads="1"/>
          </p:cNvSpPr>
          <p:nvPr/>
        </p:nvSpPr>
        <p:spPr bwMode="auto">
          <a:xfrm>
            <a:off x="1847652" y="2277719"/>
            <a:ext cx="4996208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600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         </a:t>
            </a:r>
            <a:r>
              <a:rPr lang="zh-CN" altLang="en-US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请同学们自己</a:t>
            </a:r>
            <a:r>
              <a:rPr lang="zh-CN" altLang="zh-CN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读一读课文的</a:t>
            </a:r>
            <a:r>
              <a:rPr lang="zh-CN" altLang="en-US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第</a:t>
            </a:r>
            <a:r>
              <a:rPr lang="en-US" altLang="zh-CN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5</a:t>
            </a:r>
            <a:r>
              <a:rPr lang="zh-CN" altLang="zh-CN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—</a:t>
            </a:r>
            <a:r>
              <a:rPr lang="en-US" altLang="zh-CN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12</a:t>
            </a:r>
            <a:r>
              <a:rPr lang="zh-CN" altLang="zh-CN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自然段，</a:t>
            </a:r>
            <a:r>
              <a:rPr lang="zh-CN" altLang="en-US" sz="3600" b="1" dirty="0">
                <a:latin typeface="Calibri" panose="020F0502020204030204" charset="0"/>
                <a:ea typeface="等线" panose="02010600030101010101" charset="-122"/>
                <a:cs typeface="Times New Roman" panose="02020603050405020304" pitchFamily="18" charset="0"/>
              </a:rPr>
              <a:t>思考：喜鹊阿姨在忙些什么？</a:t>
            </a:r>
            <a:endParaRPr lang="en-US" altLang="zh-CN" sz="3600" b="1" dirty="0">
              <a:latin typeface="Calibri" panose="020F0502020204030204" charset="0"/>
              <a:ea typeface="等线" panose="02010600030101010101" charset="-122"/>
              <a:cs typeface="Times New Roman" panose="02020603050405020304" pitchFamily="18" charset="0"/>
            </a:endParaRPr>
          </a:p>
          <a:p>
            <a:endParaRPr lang="en-US" altLang="zh-CN" sz="3600" b="1" dirty="0">
              <a:latin typeface="Calibri" panose="020F0502020204030204" charset="0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2300" y="657225"/>
            <a:ext cx="11010900" cy="2653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>
              <a:lnSpc>
                <a:spcPct val="130000"/>
              </a:lnSpc>
              <a:defRPr/>
            </a:pP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我看见喜鹊阿姨站在窝边，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教喜鹊弟弟唱歌，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教他们做游戏，</a:t>
            </a:r>
            <a:r>
              <a:rPr lang="zh-CN" altLang="en-US" sz="4265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lang="zh-CN" altLang="en-US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教他们学自己发明的拼音字母</a:t>
            </a:r>
            <a:r>
              <a:rPr lang="en-US" altLang="zh-CN" sz="4265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4265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03758" y="3484563"/>
            <a:ext cx="3249613" cy="6461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排比修辞手法。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44550" y="1660525"/>
            <a:ext cx="11099800" cy="22517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我也会用“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一会儿……一会儿……一会儿……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”写句子。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6390" y="3783965"/>
            <a:ext cx="9742170" cy="2251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．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动物园里的猴子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一会儿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爬上假山，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一会儿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跳上树枝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一会儿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窜到地面，可调皮了。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1160</Words>
  <Application>WPS 演示</Application>
  <PresentationFormat>宽屏</PresentationFormat>
  <Paragraphs>110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Wingdings</vt:lpstr>
      <vt:lpstr>Century Gothic</vt:lpstr>
      <vt:lpstr>黑体</vt:lpstr>
      <vt:lpstr>Calibri</vt:lpstr>
      <vt:lpstr>楷体</vt:lpstr>
      <vt:lpstr>等线</vt:lpstr>
      <vt:lpstr>Times New Roman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160</cp:revision>
  <dcterms:created xsi:type="dcterms:W3CDTF">2019-06-19T02:08:00Z</dcterms:created>
  <dcterms:modified xsi:type="dcterms:W3CDTF">2021-08-05T12:16:08Z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